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B5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208" y="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BD2102-2B9A-41AA-BD4E-5E477464159A}" type="datetimeFigureOut">
              <a:rPr lang="en-US" smtClean="0"/>
              <a:t>11/30/24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836E71-A1FE-4374-B357-4D29A9C0A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388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5D758D-8061-694F-6A12-57C59E2FE803}"/>
              </a:ext>
            </a:extLst>
          </p:cNvPr>
          <p:cNvSpPr txBox="1"/>
          <p:nvPr userDrawn="1"/>
        </p:nvSpPr>
        <p:spPr>
          <a:xfrm>
            <a:off x="2374615" y="938314"/>
            <a:ext cx="745481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Housing &amp; Building National Research Center International Conference</a:t>
            </a:r>
          </a:p>
          <a:p>
            <a:pPr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Future Vision &amp; Challenges for Urban Development </a:t>
            </a:r>
          </a:p>
          <a:p>
            <a:pPr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“Green Smart Sustainable Building between Present &amp; Future”</a:t>
            </a:r>
            <a:endParaRPr lang="en-US" sz="1200" dirty="0">
              <a:solidFill>
                <a:schemeClr val="accent6">
                  <a:lumMod val="50000"/>
                </a:schemeClr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en-U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14</a:t>
            </a:r>
            <a:r>
              <a:rPr lang="en-US" sz="1200" baseline="300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th </a:t>
            </a:r>
            <a:r>
              <a:rPr lang="en-US" sz="1200" baseline="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- </a:t>
            </a:r>
            <a:r>
              <a:rPr lang="en-U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17</a:t>
            </a:r>
            <a:r>
              <a:rPr lang="en-US" sz="1200" baseline="300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th</a:t>
            </a:r>
            <a:r>
              <a:rPr lang="en-U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December 2024 - Cairo, Egypt</a:t>
            </a:r>
            <a:endParaRPr lang="ar-EG" sz="12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C2ECA2-C86B-9A24-3CC1-5FD98795B8FB}"/>
              </a:ext>
            </a:extLst>
          </p:cNvPr>
          <p:cNvSpPr/>
          <p:nvPr userDrawn="1"/>
        </p:nvSpPr>
        <p:spPr>
          <a:xfrm>
            <a:off x="143540" y="6655278"/>
            <a:ext cx="11969997" cy="133881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7F70D06-32D1-0193-EE5E-F5D423FFFF7C}"/>
              </a:ext>
            </a:extLst>
          </p:cNvPr>
          <p:cNvSpPr txBox="1">
            <a:spLocks/>
          </p:cNvSpPr>
          <p:nvPr userDrawn="1"/>
        </p:nvSpPr>
        <p:spPr>
          <a:xfrm>
            <a:off x="5589704" y="6535660"/>
            <a:ext cx="65238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December, 2024</a:t>
            </a:r>
          </a:p>
        </p:txBody>
      </p:sp>
      <p:pic>
        <p:nvPicPr>
          <p:cNvPr id="1025" name="Picture 1">
            <a:extLst>
              <a:ext uri="{FF2B5EF4-FFF2-40B4-BE49-F238E27FC236}">
                <a16:creationId xmlns:a16="http://schemas.microsoft.com/office/drawing/2014/main" id="{D7B7F6E4-C6E6-4137-30AF-8895989846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198" y="139305"/>
            <a:ext cx="502285" cy="713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A4333146-30CC-E366-A8E4-6E72E2F2C435}"/>
              </a:ext>
            </a:extLst>
          </p:cNvPr>
          <p:cNvSpPr txBox="1"/>
          <p:nvPr userDrawn="1"/>
        </p:nvSpPr>
        <p:spPr>
          <a:xfrm>
            <a:off x="258908" y="862661"/>
            <a:ext cx="16591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Ministry of Housing, Utilities</a:t>
            </a:r>
            <a:endParaRPr lang="en-US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en-US" sz="9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and Urban Communities</a:t>
            </a:r>
            <a:endParaRPr lang="en-US" sz="900" dirty="0">
              <a:latin typeface="Century Gothic" panose="020B0502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FB7D61A-2BFC-C507-EE1E-F669C1397BD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703" y="108722"/>
            <a:ext cx="547885" cy="846054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6B0514B7-808A-2232-26EA-CA5EEE0BCCB8}"/>
              </a:ext>
            </a:extLst>
          </p:cNvPr>
          <p:cNvSpPr txBox="1"/>
          <p:nvPr userDrawn="1"/>
        </p:nvSpPr>
        <p:spPr>
          <a:xfrm>
            <a:off x="10236200" y="961973"/>
            <a:ext cx="17864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R="0" algn="ctr">
              <a:spcBef>
                <a:spcPts val="0"/>
              </a:spcBef>
              <a:spcAft>
                <a:spcPts val="0"/>
              </a:spcAft>
              <a:defRPr sz="8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defRPr>
            </a:lvl1pPr>
          </a:lstStyle>
          <a:p>
            <a:pPr lvl="0"/>
            <a:r>
              <a:rPr lang="en-US" sz="900" dirty="0"/>
              <a:t>Housing &amp; Building</a:t>
            </a:r>
          </a:p>
          <a:p>
            <a:pPr lvl="0"/>
            <a:r>
              <a:rPr lang="en-US" sz="900" dirty="0"/>
              <a:t>National Research Center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FBDA661-B126-1FE9-B7A1-19C7EB70C5B3}"/>
              </a:ext>
            </a:extLst>
          </p:cNvPr>
          <p:cNvCxnSpPr/>
          <p:nvPr userDrawn="1"/>
        </p:nvCxnSpPr>
        <p:spPr>
          <a:xfrm>
            <a:off x="4108467" y="1763955"/>
            <a:ext cx="3924000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6B35320-0C8D-A7E7-A6F8-7272CCF18AC7}"/>
              </a:ext>
            </a:extLst>
          </p:cNvPr>
          <p:cNvSpPr txBox="1">
            <a:spLocks/>
          </p:cNvSpPr>
          <p:nvPr userDrawn="1"/>
        </p:nvSpPr>
        <p:spPr>
          <a:xfrm>
            <a:off x="100243" y="6535660"/>
            <a:ext cx="14655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Research Paper</a:t>
            </a:r>
          </a:p>
        </p:txBody>
      </p:sp>
      <p:pic>
        <p:nvPicPr>
          <p:cNvPr id="7" name="Picture 6" descr="A logo with text and arch&#10;&#10;Description automatically generated">
            <a:extLst>
              <a:ext uri="{FF2B5EF4-FFF2-40B4-BE49-F238E27FC236}">
                <a16:creationId xmlns:a16="http://schemas.microsoft.com/office/drawing/2014/main" id="{2A51876C-273D-48C4-F05F-F05BAB97BAB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6588" y="80770"/>
            <a:ext cx="913238" cy="913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952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D0DD5-1D85-A167-D5AE-3AC0065DF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A3B59D-2990-7699-981E-9F1162ED2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0A11B-D2A7-918C-7081-3E2B976056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December 13-15,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11FF28-02A6-E51E-EE4B-73C9BE76F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F487F-95FA-6CA1-3945-BD787426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5DE29E1-917A-4702-A81C-433046F02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79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F65AC8-BE52-FE11-7E5A-817D25D1AE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7BF207-04DA-3BC0-278B-2F94654080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2EB2D-8538-19F1-B3F9-E700F8BE5F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December 13-15,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037FC5-07CC-8B4C-03E0-10B5B6530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FDFC71-4B99-498F-D581-2E363B4A7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5DE29E1-917A-4702-A81C-433046F02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83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C929C02-4EEE-60F4-2FF8-E5D27B2E0A95}"/>
              </a:ext>
            </a:extLst>
          </p:cNvPr>
          <p:cNvSpPr/>
          <p:nvPr userDrawn="1"/>
        </p:nvSpPr>
        <p:spPr>
          <a:xfrm>
            <a:off x="143540" y="6655278"/>
            <a:ext cx="11969997" cy="133881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7332CE2-426F-5669-0B65-1C4994F94AD9}"/>
              </a:ext>
            </a:extLst>
          </p:cNvPr>
          <p:cNvSpPr txBox="1">
            <a:spLocks/>
          </p:cNvSpPr>
          <p:nvPr userDrawn="1"/>
        </p:nvSpPr>
        <p:spPr>
          <a:xfrm>
            <a:off x="100243" y="6535660"/>
            <a:ext cx="14655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Research Paper -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FE596E-FE70-FCFE-5951-1B81A163DC43}"/>
              </a:ext>
            </a:extLst>
          </p:cNvPr>
          <p:cNvSpPr txBox="1">
            <a:spLocks/>
          </p:cNvSpPr>
          <p:nvPr userDrawn="1"/>
        </p:nvSpPr>
        <p:spPr>
          <a:xfrm>
            <a:off x="5589704" y="6535660"/>
            <a:ext cx="65238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1200" dirty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rPr>
              <a:t>Housing &amp; Building National Research Center International Conference, </a:t>
            </a: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December, 2024</a:t>
            </a:r>
          </a:p>
        </p:txBody>
      </p:sp>
    </p:spTree>
    <p:extLst>
      <p:ext uri="{BB962C8B-B14F-4D97-AF65-F5344CB8AC3E}">
        <p14:creationId xmlns:p14="http://schemas.microsoft.com/office/powerpoint/2010/main" val="1558793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585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6DBCF-A1C0-065F-5550-7FD2A83A3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09E85-39E6-D254-2063-285ACD313F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80BAF9-B055-CB7A-58D2-C0821A8238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363558-7743-DE96-6AAD-9142F622A9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December 13-15,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3F5332-C021-976B-F2ED-9BE802ED8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915983-3CEA-1499-5850-FFD5AF525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5DE29E1-917A-4702-A81C-433046F02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840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6D86F-E186-4C3A-E542-521AA33EA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A98328-32F5-774A-2AB1-977A5DAE4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905AB9-FD3D-F7A2-E194-278F16A9B6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EA5C66-802C-DA8C-AAA1-16A8F3F63E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BF3E33-649F-9729-29F4-1B99847D49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4C6BCA-A4B9-3688-1B58-13AC3CDCD7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December 13-15, 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974CA9-49C7-D984-B3A2-D48149757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E9D836-8BE1-CCDB-63B4-CF0EA7F2F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5DE29E1-917A-4702-A81C-433046F02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337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BC0CE-CA6C-2DEE-50DE-2D5D537BC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F39F45-91AE-F5F4-A156-3E0DF9F5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December 13-15,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4142AD-C898-DED7-BBCB-D4402589C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0CD282-0619-465D-4E93-B68C7B191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5DE29E1-917A-4702-A81C-433046F02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072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E0C509-D243-18C7-7CA9-8973AD0989E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December 13-15,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92DAC3-4185-5AA5-DF51-132E95337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31F628-5919-9991-EFC5-CE15C281C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5DE29E1-917A-4702-A81C-433046F02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51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2255D-38CF-93C9-24CC-680A27411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FA4744-50B9-C8C0-CCBB-E61A9F9C5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4BD42E-3CDD-81F6-13EA-9B889D102A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3292B-895F-6AFA-DE13-B4E667F71C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December 13-15,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4D7386-FDF5-0DC9-DE11-FD70ABFD3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6F93AB-1E8C-0F24-0AEC-AD48703F6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5DE29E1-917A-4702-A81C-433046F02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749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2892E-9A15-750D-BA70-CD595F26D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32860E-F25A-8F56-4D7D-48ECBC4943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E35191-A201-6605-5814-647A43F806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0BFE65-4449-3DF1-FA99-10582B8996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December 13-15,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31CDDC-D3B5-DB4F-0EFA-083E78513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F3D821-2C9C-C1FF-90FC-149696D1D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5DE29E1-917A-4702-A81C-433046F02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738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746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4A6C5808-0603-9227-127B-A02323DF6EAB}"/>
              </a:ext>
            </a:extLst>
          </p:cNvPr>
          <p:cNvSpPr txBox="1">
            <a:spLocks/>
          </p:cNvSpPr>
          <p:nvPr/>
        </p:nvSpPr>
        <p:spPr>
          <a:xfrm>
            <a:off x="2009422" y="2312302"/>
            <a:ext cx="8218311" cy="4341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Paper Title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A529EEE-99A1-FA8D-C6EC-E7110CC80A16}"/>
              </a:ext>
            </a:extLst>
          </p:cNvPr>
          <p:cNvSpPr txBox="1">
            <a:spLocks/>
          </p:cNvSpPr>
          <p:nvPr/>
        </p:nvSpPr>
        <p:spPr>
          <a:xfrm>
            <a:off x="1992489" y="3107268"/>
            <a:ext cx="8218312" cy="7803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600" dirty="0">
                <a:latin typeface="Century Gothic" panose="020B0502020202020204" pitchFamily="34" charset="0"/>
                <a:ea typeface="+mj-ea"/>
                <a:cs typeface="+mj-cs"/>
              </a:rPr>
              <a:t>Authors Names</a:t>
            </a: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None/>
            </a:pPr>
            <a:endParaRPr lang="en-US" sz="1600" dirty="0">
              <a:latin typeface="Century Gothic" panose="020B0502020202020204" pitchFamily="34" charset="0"/>
              <a:ea typeface="+mj-ea"/>
              <a:cs typeface="+mj-cs"/>
            </a:endParaRP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600" dirty="0">
                <a:latin typeface="Century Gothic" panose="020B0502020202020204" pitchFamily="34" charset="0"/>
                <a:ea typeface="+mj-ea"/>
                <a:cs typeface="+mj-cs"/>
              </a:rPr>
              <a:t>Affiliation</a:t>
            </a:r>
          </a:p>
        </p:txBody>
      </p:sp>
    </p:spTree>
    <p:extLst>
      <p:ext uri="{BB962C8B-B14F-4D97-AF65-F5344CB8AC3E}">
        <p14:creationId xmlns:p14="http://schemas.microsoft.com/office/powerpoint/2010/main" val="376896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DD4656C-CCD5-45A6-5EF4-38760128E751}"/>
              </a:ext>
            </a:extLst>
          </p:cNvPr>
          <p:cNvSpPr txBox="1"/>
          <p:nvPr/>
        </p:nvSpPr>
        <p:spPr>
          <a:xfrm>
            <a:off x="781318" y="6588614"/>
            <a:ext cx="14086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EG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Slide no. </a:t>
            </a:r>
            <a:fld id="{87E18EB9-B12A-4F4F-9BF2-C7544DF356D9}" type="slidenum">
              <a:rPr lang="en-EG" sz="1000" smtClean="0">
                <a:solidFill>
                  <a:schemeClr val="bg1"/>
                </a:solidFill>
                <a:latin typeface="Century Gothic" panose="020B0502020202020204" pitchFamily="34" charset="0"/>
              </a:rPr>
              <a:pPr algn="ctr"/>
              <a:t>2</a:t>
            </a:fld>
            <a:endParaRPr lang="en-EG" sz="1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DD66BF00-D0E8-BE05-DEC0-04752125B052}"/>
              </a:ext>
            </a:extLst>
          </p:cNvPr>
          <p:cNvSpPr txBox="1">
            <a:spLocks/>
          </p:cNvSpPr>
          <p:nvPr/>
        </p:nvSpPr>
        <p:spPr>
          <a:xfrm>
            <a:off x="838200" y="935650"/>
            <a:ext cx="10515600" cy="1122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entury Gothic" panose="020B0502020202020204" pitchFamily="34" charset="0"/>
              </a:rPr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E568119F-C101-26CD-B774-DC3D1C233F16}"/>
              </a:ext>
            </a:extLst>
          </p:cNvPr>
          <p:cNvSpPr txBox="1">
            <a:spLocks/>
          </p:cNvSpPr>
          <p:nvPr/>
        </p:nvSpPr>
        <p:spPr>
          <a:xfrm>
            <a:off x="838200" y="2290081"/>
            <a:ext cx="10515600" cy="33995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entury Gothic" panose="020B0502020202020204" pitchFamily="34" charset="0"/>
              </a:rPr>
              <a:t>Click to edit Master text styles</a:t>
            </a:r>
          </a:p>
          <a:p>
            <a:pPr lvl="1"/>
            <a:r>
              <a:rPr lang="en-US" dirty="0">
                <a:latin typeface="Century Gothic" panose="020B0502020202020204" pitchFamily="34" charset="0"/>
              </a:rPr>
              <a:t>Second level</a:t>
            </a:r>
          </a:p>
          <a:p>
            <a:pPr lvl="2"/>
            <a:r>
              <a:rPr lang="en-US" dirty="0">
                <a:latin typeface="Century Gothic" panose="020B0502020202020204" pitchFamily="34" charset="0"/>
              </a:rPr>
              <a:t>Third level</a:t>
            </a:r>
          </a:p>
          <a:p>
            <a:pPr lvl="3"/>
            <a:r>
              <a:rPr lang="en-US" dirty="0">
                <a:latin typeface="Century Gothic" panose="020B0502020202020204" pitchFamily="34" charset="0"/>
              </a:rPr>
              <a:t>Fourth level</a:t>
            </a:r>
          </a:p>
          <a:p>
            <a:pPr lvl="4"/>
            <a:r>
              <a:rPr lang="en-US" dirty="0">
                <a:latin typeface="Century Gothic" panose="020B0502020202020204" pitchFamily="34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49520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4E7EF3-C48D-6DF0-AACE-5A96C3C43A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41838F4-1E56-D41E-B6F6-7C634CBC36BA}"/>
              </a:ext>
            </a:extLst>
          </p:cNvPr>
          <p:cNvSpPr txBox="1"/>
          <p:nvPr/>
        </p:nvSpPr>
        <p:spPr>
          <a:xfrm>
            <a:off x="781318" y="6588614"/>
            <a:ext cx="14086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EG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Slide no. </a:t>
            </a:r>
            <a:fld id="{87E18EB9-B12A-4F4F-9BF2-C7544DF356D9}" type="slidenum">
              <a:rPr lang="en-EG" sz="1000" smtClean="0">
                <a:solidFill>
                  <a:schemeClr val="bg1"/>
                </a:solidFill>
                <a:latin typeface="Century Gothic" panose="020B0502020202020204" pitchFamily="34" charset="0"/>
              </a:rPr>
              <a:pPr algn="ctr"/>
              <a:t>3</a:t>
            </a:fld>
            <a:endParaRPr lang="en-EG" sz="1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1F058DC4-9E9B-533D-F7C0-EEE6BBAB7FDD}"/>
              </a:ext>
            </a:extLst>
          </p:cNvPr>
          <p:cNvSpPr txBox="1">
            <a:spLocks/>
          </p:cNvSpPr>
          <p:nvPr/>
        </p:nvSpPr>
        <p:spPr>
          <a:xfrm>
            <a:off x="838200" y="935650"/>
            <a:ext cx="10515600" cy="1122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entury Gothic" panose="020B0502020202020204" pitchFamily="34" charset="0"/>
              </a:rPr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DB61B1AB-5B14-58BC-DC65-55356D8F25FC}"/>
              </a:ext>
            </a:extLst>
          </p:cNvPr>
          <p:cNvSpPr txBox="1">
            <a:spLocks/>
          </p:cNvSpPr>
          <p:nvPr/>
        </p:nvSpPr>
        <p:spPr>
          <a:xfrm>
            <a:off x="838200" y="2290081"/>
            <a:ext cx="10515600" cy="33995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entury Gothic" panose="020B0502020202020204" pitchFamily="34" charset="0"/>
              </a:rPr>
              <a:t>Click to edit Master text styles</a:t>
            </a:r>
          </a:p>
          <a:p>
            <a:pPr lvl="1"/>
            <a:r>
              <a:rPr lang="en-US" dirty="0">
                <a:latin typeface="Century Gothic" panose="020B0502020202020204" pitchFamily="34" charset="0"/>
              </a:rPr>
              <a:t>Second level</a:t>
            </a:r>
          </a:p>
          <a:p>
            <a:pPr lvl="2"/>
            <a:r>
              <a:rPr lang="en-US" dirty="0">
                <a:latin typeface="Century Gothic" panose="020B0502020202020204" pitchFamily="34" charset="0"/>
              </a:rPr>
              <a:t>Third level</a:t>
            </a:r>
          </a:p>
          <a:p>
            <a:pPr lvl="3"/>
            <a:r>
              <a:rPr lang="en-US" dirty="0">
                <a:latin typeface="Century Gothic" panose="020B0502020202020204" pitchFamily="34" charset="0"/>
              </a:rPr>
              <a:t>Fourth level</a:t>
            </a:r>
          </a:p>
          <a:p>
            <a:pPr lvl="4"/>
            <a:r>
              <a:rPr lang="en-US" dirty="0">
                <a:latin typeface="Century Gothic" panose="020B0502020202020204" pitchFamily="34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3826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FA8115-4A5E-A5E0-7930-B6F4180208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81A1EE3-2611-8A38-76FA-4B7A1FBE569A}"/>
              </a:ext>
            </a:extLst>
          </p:cNvPr>
          <p:cNvSpPr txBox="1"/>
          <p:nvPr/>
        </p:nvSpPr>
        <p:spPr>
          <a:xfrm>
            <a:off x="781318" y="6588614"/>
            <a:ext cx="14086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EG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Slide no. </a:t>
            </a:r>
            <a:fld id="{87E18EB9-B12A-4F4F-9BF2-C7544DF356D9}" type="slidenum">
              <a:rPr lang="en-EG" sz="1000" smtClean="0">
                <a:solidFill>
                  <a:schemeClr val="bg1"/>
                </a:solidFill>
                <a:latin typeface="Century Gothic" panose="020B0502020202020204" pitchFamily="34" charset="0"/>
              </a:rPr>
              <a:pPr algn="ctr"/>
              <a:t>4</a:t>
            </a:fld>
            <a:endParaRPr lang="en-EG" sz="1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27AA1AB6-59CA-4E8E-AD56-FED483717C5A}"/>
              </a:ext>
            </a:extLst>
          </p:cNvPr>
          <p:cNvSpPr txBox="1">
            <a:spLocks/>
          </p:cNvSpPr>
          <p:nvPr/>
        </p:nvSpPr>
        <p:spPr>
          <a:xfrm>
            <a:off x="838200" y="935650"/>
            <a:ext cx="10515600" cy="1122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entury Gothic" panose="020B0502020202020204" pitchFamily="34" charset="0"/>
              </a:rPr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4C72E1B-00D3-9C54-D71A-7152865D2B1D}"/>
              </a:ext>
            </a:extLst>
          </p:cNvPr>
          <p:cNvSpPr txBox="1">
            <a:spLocks/>
          </p:cNvSpPr>
          <p:nvPr/>
        </p:nvSpPr>
        <p:spPr>
          <a:xfrm>
            <a:off x="838200" y="2290081"/>
            <a:ext cx="10515600" cy="33995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entury Gothic" panose="020B0502020202020204" pitchFamily="34" charset="0"/>
              </a:rPr>
              <a:t>Click to edit Master text styles</a:t>
            </a:r>
          </a:p>
          <a:p>
            <a:pPr lvl="1"/>
            <a:r>
              <a:rPr lang="en-US" dirty="0">
                <a:latin typeface="Century Gothic" panose="020B0502020202020204" pitchFamily="34" charset="0"/>
              </a:rPr>
              <a:t>Second level</a:t>
            </a:r>
          </a:p>
          <a:p>
            <a:pPr lvl="2"/>
            <a:r>
              <a:rPr lang="en-US" dirty="0">
                <a:latin typeface="Century Gothic" panose="020B0502020202020204" pitchFamily="34" charset="0"/>
              </a:rPr>
              <a:t>Third level</a:t>
            </a:r>
          </a:p>
          <a:p>
            <a:pPr lvl="3"/>
            <a:r>
              <a:rPr lang="en-US" dirty="0">
                <a:latin typeface="Century Gothic" panose="020B0502020202020204" pitchFamily="34" charset="0"/>
              </a:rPr>
              <a:t>Fourth level</a:t>
            </a:r>
          </a:p>
          <a:p>
            <a:pPr lvl="4"/>
            <a:r>
              <a:rPr lang="en-US" dirty="0">
                <a:latin typeface="Century Gothic" panose="020B0502020202020204" pitchFamily="34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741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77</Words>
  <Application>Microsoft Macintosh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Radwa Mahmoud</dc:creator>
  <cp:lastModifiedBy>Nora Osama Ahmed</cp:lastModifiedBy>
  <cp:revision>27</cp:revision>
  <dcterms:created xsi:type="dcterms:W3CDTF">2023-11-19T10:50:04Z</dcterms:created>
  <dcterms:modified xsi:type="dcterms:W3CDTF">2024-11-30T12:44:36Z</dcterms:modified>
</cp:coreProperties>
</file>